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8" r:id="rId2"/>
    <p:sldId id="258" r:id="rId3"/>
    <p:sldId id="280" r:id="rId4"/>
    <p:sldId id="281" r:id="rId5"/>
    <p:sldId id="266" r:id="rId6"/>
    <p:sldId id="271" r:id="rId7"/>
    <p:sldId id="267" r:id="rId8"/>
    <p:sldId id="282" r:id="rId9"/>
    <p:sldId id="287" r:id="rId10"/>
    <p:sldId id="257" r:id="rId11"/>
    <p:sldId id="268" r:id="rId12"/>
    <p:sldId id="289" r:id="rId13"/>
    <p:sldId id="290" r:id="rId14"/>
    <p:sldId id="291" r:id="rId15"/>
    <p:sldId id="292" r:id="rId16"/>
    <p:sldId id="262" r:id="rId17"/>
    <p:sldId id="259" r:id="rId18"/>
    <p:sldId id="260" r:id="rId19"/>
    <p:sldId id="261" r:id="rId20"/>
    <p:sldId id="263" r:id="rId21"/>
    <p:sldId id="270" r:id="rId22"/>
    <p:sldId id="279" r:id="rId23"/>
    <p:sldId id="264" r:id="rId24"/>
    <p:sldId id="265" r:id="rId25"/>
    <p:sldId id="274" r:id="rId26"/>
    <p:sldId id="276" r:id="rId27"/>
    <p:sldId id="284" r:id="rId28"/>
    <p:sldId id="285" r:id="rId29"/>
    <p:sldId id="286" r:id="rId30"/>
    <p:sldId id="277" r:id="rId31"/>
    <p:sldId id="28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964AF-9151-4C97-8554-277DADFE881A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CCC51-659A-41D5-982D-1478F0189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536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CCC51-659A-41D5-982D-1478F0189A3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195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FD9F-B161-4886-A77B-C2C8FE0C34CB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4667C-CC45-4F32-90C0-E505A658F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09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FD9F-B161-4886-A77B-C2C8FE0C34CB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4667C-CC45-4F32-90C0-E505A658F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94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FD9F-B161-4886-A77B-C2C8FE0C34CB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4667C-CC45-4F32-90C0-E505A658F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260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FD9F-B161-4886-A77B-C2C8FE0C34CB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4667C-CC45-4F32-90C0-E505A658F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30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FD9F-B161-4886-A77B-C2C8FE0C34CB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4667C-CC45-4F32-90C0-E505A658F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740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FD9F-B161-4886-A77B-C2C8FE0C34CB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4667C-CC45-4F32-90C0-E505A658F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371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FD9F-B161-4886-A77B-C2C8FE0C34CB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4667C-CC45-4F32-90C0-E505A658F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126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FD9F-B161-4886-A77B-C2C8FE0C34CB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4667C-CC45-4F32-90C0-E505A658F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829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FD9F-B161-4886-A77B-C2C8FE0C34CB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4667C-CC45-4F32-90C0-E505A658F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45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FD9F-B161-4886-A77B-C2C8FE0C34CB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4667C-CC45-4F32-90C0-E505A658F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FD9F-B161-4886-A77B-C2C8FE0C34CB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4667C-CC45-4F32-90C0-E505A658F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525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9FD9F-B161-4886-A77B-C2C8FE0C34CB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4667C-CC45-4F32-90C0-E505A658F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20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commons.wikimedia.org/wiki/File:Denis_Davidov.jpg?uselang=ru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ofia_Davydova.jpg?uselang=ru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ru.wikipedia.org/wiki/%D0%A4%D0%B0%D0%B9%D0%BB:Davidov-mogila.jpg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commons.wikimedia.org/wiki/File:Rus_Stamp-150_let_1812_goda-4kop.jpg?uselang=ru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«О храбром  гусаре замолвите  слово…»</a:t>
            </a:r>
            <a:br>
              <a:rPr lang="ru-RU" b="1" i="1" dirty="0" smtClean="0">
                <a:solidFill>
                  <a:srgbClr val="FF0000"/>
                </a:solidFill>
                <a:latin typeface="Constantia" panose="02030602050306030303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Денис Васильевич Давыдов</a:t>
            </a:r>
            <a:endParaRPr lang="ru-RU" b="1" i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1026" name="Picture 2" descr="C:\Users\adm\Desktop\Gusar_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36912"/>
            <a:ext cx="2687028" cy="402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51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24036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Constantia" panose="02030602050306030303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«Недаром помнит вся Россия…»</a:t>
            </a:r>
            <a:br>
              <a:rPr lang="ru-RU" b="1" i="1" dirty="0" smtClean="0">
                <a:solidFill>
                  <a:srgbClr val="FF0000"/>
                </a:solidFill>
                <a:latin typeface="Constantia" panose="02030602050306030303" pitchFamily="18" charset="0"/>
              </a:rPr>
            </a:br>
            <a:r>
              <a:rPr lang="ru-RU" b="1" i="1" dirty="0" smtClean="0">
                <a:latin typeface="Constantia" panose="02030602050306030303" pitchFamily="18" charset="0"/>
              </a:rPr>
              <a:t>Денис Васильевич Давыдов -</a:t>
            </a:r>
            <a:br>
              <a:rPr lang="ru-RU" b="1" i="1" dirty="0" smtClean="0">
                <a:latin typeface="Constantia" panose="02030602050306030303" pitchFamily="18" charset="0"/>
              </a:rPr>
            </a:br>
            <a:r>
              <a:rPr lang="ru-RU" dirty="0" smtClean="0">
                <a:latin typeface="Constantia" panose="02030602050306030303" pitchFamily="18" charset="0"/>
              </a:rPr>
              <a:t>герой Отечественной войны </a:t>
            </a:r>
            <a:br>
              <a:rPr lang="ru-RU" dirty="0" smtClean="0">
                <a:latin typeface="Constantia" panose="02030602050306030303" pitchFamily="18" charset="0"/>
              </a:rPr>
            </a:br>
            <a:r>
              <a:rPr lang="ru-RU" dirty="0" smtClean="0">
                <a:latin typeface="Constantia" panose="02030602050306030303" pitchFamily="18" charset="0"/>
              </a:rPr>
              <a:t>1812 года</a:t>
            </a:r>
            <a:endParaRPr lang="ru-RU" dirty="0">
              <a:latin typeface="Constantia" panose="02030602050306030303" pitchFamily="18" charset="0"/>
            </a:endParaRPr>
          </a:p>
        </p:txBody>
      </p:sp>
      <p:pic>
        <p:nvPicPr>
          <p:cNvPr id="2050" name="Picture 2" descr="http://hrono.ru/img/lica/davydov_denv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262" y="3645024"/>
            <a:ext cx="23812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80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6730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/>
            </a:r>
            <a:br>
              <a:rPr lang="ru-RU" sz="4800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</a:br>
            <a:r>
              <a:rPr lang="ru-RU" sz="4800" b="1" i="1" dirty="0">
                <a:solidFill>
                  <a:srgbClr val="C00000"/>
                </a:solidFill>
                <a:latin typeface="Constantia" panose="02030602050306030303" pitchFamily="18" charset="0"/>
              </a:rPr>
              <a:t/>
            </a:r>
            <a:br>
              <a:rPr lang="ru-RU" sz="4800" b="1" i="1" dirty="0">
                <a:solidFill>
                  <a:srgbClr val="C00000"/>
                </a:solidFill>
                <a:latin typeface="Constantia" panose="02030602050306030303" pitchFamily="18" charset="0"/>
              </a:rPr>
            </a:br>
            <a:r>
              <a:rPr lang="ru-RU" sz="4800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Д.В. Давыдов - партизан:</a:t>
            </a:r>
            <a:br>
              <a:rPr lang="ru-RU" sz="4800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</a:br>
            <a:r>
              <a:rPr lang="ru-RU" sz="4800" i="1" dirty="0" smtClean="0">
                <a:latin typeface="Constantia" panose="02030602050306030303" pitchFamily="18" charset="0"/>
              </a:rPr>
              <a:t>«</a:t>
            </a:r>
            <a:r>
              <a:rPr lang="ru-RU" sz="4800" i="1" dirty="0">
                <a:latin typeface="Constantia" panose="02030602050306030303" pitchFamily="18" charset="0"/>
              </a:rPr>
              <a:t>Не </a:t>
            </a:r>
            <a:r>
              <a:rPr lang="ru-RU" sz="4000" i="1" dirty="0">
                <a:latin typeface="Constantia" panose="02030602050306030303" pitchFamily="18" charset="0"/>
              </a:rPr>
              <a:t>шутя, хоть и непристойно говорить о себе, я принадлежу к самым поэтическим лицам Русской армии, но не как поэт, а как воин; обстоятельства жизни моей дают на это мне полное право…»</a:t>
            </a:r>
            <a:br>
              <a:rPr lang="ru-RU" sz="4000" i="1" dirty="0">
                <a:latin typeface="Constantia" panose="02030602050306030303" pitchFamily="18" charset="0"/>
              </a:rPr>
            </a:br>
            <a:r>
              <a:rPr lang="ru-RU" sz="4000" i="1" dirty="0" smtClean="0">
                <a:latin typeface="Constantia" panose="02030602050306030303" pitchFamily="18" charset="0"/>
              </a:rPr>
              <a:t>                                              </a:t>
            </a:r>
            <a:r>
              <a:rPr lang="ru-RU" sz="4000" b="1" i="1" dirty="0" smtClean="0">
                <a:latin typeface="Constantia" panose="02030602050306030303" pitchFamily="18" charset="0"/>
              </a:rPr>
              <a:t>Д.В</a:t>
            </a:r>
            <a:r>
              <a:rPr lang="ru-RU" sz="4000" b="1" i="1" dirty="0">
                <a:latin typeface="Constantia" panose="02030602050306030303" pitchFamily="18" charset="0"/>
              </a:rPr>
              <a:t>. Давыдов</a:t>
            </a:r>
            <a:r>
              <a:rPr lang="ru-RU" sz="4800" b="1" i="1" dirty="0">
                <a:latin typeface="Constantia" panose="02030602050306030303" pitchFamily="18" charset="0"/>
              </a:rPr>
              <a:t/>
            </a:r>
            <a:br>
              <a:rPr lang="ru-RU" sz="4800" b="1" i="1" dirty="0">
                <a:latin typeface="Constantia" panose="02030602050306030303" pitchFamily="18" charset="0"/>
              </a:rPr>
            </a:br>
            <a:endParaRPr lang="ru-RU" sz="4800" b="1" i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74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Партизаны ведут </a:t>
            </a:r>
            <a:br>
              <a:rPr lang="ru-RU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пленных французов</a:t>
            </a:r>
            <a:endParaRPr lang="ru-RU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9"/>
          <a:stretch/>
        </p:blipFill>
        <p:spPr bwMode="auto">
          <a:xfrm>
            <a:off x="539552" y="1988840"/>
            <a:ext cx="8071817" cy="445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2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Бородинское сражение, сентябрь 1812 года</a:t>
            </a:r>
            <a:endParaRPr lang="ru-RU" sz="4800" b="1" i="1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88840"/>
            <a:ext cx="4486275" cy="4371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71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                 ?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48" y="226408"/>
            <a:ext cx="4032448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665" y="3322752"/>
            <a:ext cx="3895471" cy="3209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90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?</a:t>
            </a:r>
            <a:r>
              <a:rPr lang="ru-RU" sz="48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 Кодекс чести </a:t>
            </a:r>
            <a:br>
              <a:rPr lang="ru-RU" sz="48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русского купечества</a:t>
            </a:r>
            <a:endParaRPr lang="ru-RU" sz="4800" b="1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417915" cy="4493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38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</a:br>
            <a:r>
              <a:rPr lang="ru-RU" sz="4800" b="1" dirty="0">
                <a:solidFill>
                  <a:srgbClr val="FF0000"/>
                </a:solidFill>
                <a:latin typeface="Constantia" panose="02030602050306030303" pitchFamily="18" charset="0"/>
              </a:rPr>
              <a:t/>
            </a:r>
            <a:br>
              <a:rPr lang="ru-RU" sz="4800" b="1" dirty="0">
                <a:solidFill>
                  <a:srgbClr val="FF0000"/>
                </a:solidFill>
                <a:latin typeface="Constantia" panose="02030602050306030303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Поэт и военный писатель</a:t>
            </a:r>
            <a:endParaRPr lang="ru-RU" sz="4800" b="1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pic>
        <p:nvPicPr>
          <p:cNvPr id="3074" name="Picture 2" descr="Денис Васильевич Давыд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9576"/>
            <a:ext cx="2501189" cy="3334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0107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648072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1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ТОВАРИЩУ </a:t>
            </a:r>
            <a:r>
              <a:rPr lang="ru-RU" sz="40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1812 </a:t>
            </a:r>
            <a:r>
              <a:rPr lang="ru-RU" sz="31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ГОДА, НА ПУТИ В АРМИЮ.</a:t>
            </a:r>
            <a:br>
              <a:rPr lang="ru-RU" sz="31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</a:br>
            <a:r>
              <a:rPr lang="ru-RU" sz="3100" b="1" dirty="0" smtClean="0">
                <a:latin typeface="Constantia" panose="02030602050306030303" pitchFamily="18" charset="0"/>
              </a:rPr>
              <a:t> </a:t>
            </a:r>
            <a:r>
              <a:rPr lang="ru-RU" sz="3100" dirty="0" smtClean="0">
                <a:latin typeface="Constantia" panose="02030602050306030303" pitchFamily="18" charset="0"/>
              </a:rPr>
              <a:t/>
            </a:r>
            <a:br>
              <a:rPr lang="ru-RU" sz="3100" dirty="0" smtClean="0">
                <a:latin typeface="Constantia" panose="02030602050306030303" pitchFamily="18" charset="0"/>
              </a:rPr>
            </a:br>
            <a:r>
              <a:rPr lang="ru-RU" sz="3100" dirty="0" smtClean="0">
                <a:latin typeface="Constantia" panose="02030602050306030303" pitchFamily="18" charset="0"/>
              </a:rPr>
              <a:t>Мы оба в дальний путь летим, товарищ мой, </a:t>
            </a:r>
            <a:br>
              <a:rPr lang="ru-RU" sz="3100" dirty="0" smtClean="0">
                <a:latin typeface="Constantia" panose="02030602050306030303" pitchFamily="18" charset="0"/>
              </a:rPr>
            </a:br>
            <a:r>
              <a:rPr lang="ru-RU" sz="3100" dirty="0" smtClean="0">
                <a:latin typeface="Constantia" panose="02030602050306030303" pitchFamily="18" charset="0"/>
              </a:rPr>
              <a:t>Туда, где бой кипит, где русский штык бушует,</a:t>
            </a:r>
            <a:br>
              <a:rPr lang="ru-RU" sz="3100" dirty="0" smtClean="0">
                <a:latin typeface="Constantia" panose="02030602050306030303" pitchFamily="18" charset="0"/>
              </a:rPr>
            </a:br>
            <a:r>
              <a:rPr lang="ru-RU" sz="3100" dirty="0" smtClean="0">
                <a:latin typeface="Constantia" panose="02030602050306030303" pitchFamily="18" charset="0"/>
              </a:rPr>
              <a:t>Но о тебе любовь горюет... </a:t>
            </a:r>
            <a:br>
              <a:rPr lang="ru-RU" sz="3100" dirty="0" smtClean="0">
                <a:latin typeface="Constantia" panose="02030602050306030303" pitchFamily="18" charset="0"/>
              </a:rPr>
            </a:br>
            <a:r>
              <a:rPr lang="ru-RU" sz="3100" dirty="0" smtClean="0">
                <a:latin typeface="Constantia" panose="02030602050306030303" pitchFamily="18" charset="0"/>
              </a:rPr>
              <a:t>Счастливец! о тебе - я видел сам - тоской </a:t>
            </a:r>
            <a:br>
              <a:rPr lang="ru-RU" sz="3100" dirty="0" smtClean="0">
                <a:latin typeface="Constantia" panose="02030602050306030303" pitchFamily="18" charset="0"/>
              </a:rPr>
            </a:br>
            <a:r>
              <a:rPr lang="ru-RU" sz="3100" dirty="0" smtClean="0">
                <a:latin typeface="Constantia" panose="02030602050306030303" pitchFamily="18" charset="0"/>
              </a:rPr>
              <a:t>Заныли... влажный взор стремился за тобой; </a:t>
            </a:r>
            <a:br>
              <a:rPr lang="ru-RU" sz="3100" dirty="0" smtClean="0">
                <a:latin typeface="Constantia" panose="02030602050306030303" pitchFamily="18" charset="0"/>
              </a:rPr>
            </a:br>
            <a:r>
              <a:rPr lang="ru-RU" sz="3100" dirty="0" smtClean="0">
                <a:latin typeface="Constantia" panose="02030602050306030303" pitchFamily="18" charset="0"/>
              </a:rPr>
              <a:t>А обо мне хотя б вздохнули, </a:t>
            </a:r>
            <a:br>
              <a:rPr lang="ru-RU" sz="3100" dirty="0" smtClean="0">
                <a:latin typeface="Constantia" panose="02030602050306030303" pitchFamily="18" charset="0"/>
              </a:rPr>
            </a:br>
            <a:r>
              <a:rPr lang="ru-RU" sz="3100" dirty="0" smtClean="0">
                <a:latin typeface="Constantia" panose="02030602050306030303" pitchFamily="18" charset="0"/>
              </a:rPr>
              <a:t>Хотя б в окошечко взглянули, </a:t>
            </a:r>
            <a:br>
              <a:rPr lang="ru-RU" sz="3100" dirty="0" smtClean="0">
                <a:latin typeface="Constantia" panose="02030602050306030303" pitchFamily="18" charset="0"/>
              </a:rPr>
            </a:br>
            <a:r>
              <a:rPr lang="ru-RU" sz="3100" dirty="0" smtClean="0">
                <a:latin typeface="Constantia" panose="02030602050306030303" pitchFamily="18" charset="0"/>
              </a:rPr>
              <a:t>Как я на тройке проскакал </a:t>
            </a:r>
            <a:br>
              <a:rPr lang="ru-RU" sz="3100" dirty="0" smtClean="0">
                <a:latin typeface="Constantia" panose="02030602050306030303" pitchFamily="18" charset="0"/>
              </a:rPr>
            </a:br>
            <a:r>
              <a:rPr lang="ru-RU" sz="3100" dirty="0" smtClean="0">
                <a:latin typeface="Constantia" panose="02030602050306030303" pitchFamily="18" charset="0"/>
              </a:rPr>
              <a:t>И, позабыв покой и негу, </a:t>
            </a:r>
            <a:br>
              <a:rPr lang="ru-RU" sz="3100" dirty="0" smtClean="0">
                <a:latin typeface="Constantia" panose="02030602050306030303" pitchFamily="18" charset="0"/>
              </a:rPr>
            </a:br>
            <a:r>
              <a:rPr lang="ru-RU" sz="3100" dirty="0" smtClean="0">
                <a:latin typeface="Constantia" panose="02030602050306030303" pitchFamily="18" charset="0"/>
              </a:rPr>
              <a:t>В </a:t>
            </a:r>
            <a:r>
              <a:rPr lang="ru-RU" sz="3100" dirty="0" err="1" smtClean="0">
                <a:latin typeface="Constantia" panose="02030602050306030303" pitchFamily="18" charset="0"/>
              </a:rPr>
              <a:t>курьерску</a:t>
            </a:r>
            <a:r>
              <a:rPr lang="ru-RU" sz="3100" dirty="0" smtClean="0">
                <a:latin typeface="Constantia" panose="02030602050306030303" pitchFamily="18" charset="0"/>
              </a:rPr>
              <a:t> </a:t>
            </a:r>
            <a:r>
              <a:rPr lang="ru-RU" sz="3100" dirty="0" err="1" smtClean="0">
                <a:latin typeface="Constantia" panose="02030602050306030303" pitchFamily="18" charset="0"/>
              </a:rPr>
              <a:t>завалясь</a:t>
            </a:r>
            <a:r>
              <a:rPr lang="ru-RU" sz="3100" dirty="0" smtClean="0">
                <a:latin typeface="Constantia" panose="02030602050306030303" pitchFamily="18" charset="0"/>
              </a:rPr>
              <a:t> телегу, </a:t>
            </a:r>
            <a:br>
              <a:rPr lang="ru-RU" sz="3100" dirty="0" smtClean="0">
                <a:latin typeface="Constantia" panose="02030602050306030303" pitchFamily="18" charset="0"/>
              </a:rPr>
            </a:br>
            <a:r>
              <a:rPr lang="ru-RU" sz="3100" dirty="0" smtClean="0">
                <a:latin typeface="Constantia" panose="02030602050306030303" pitchFamily="18" charset="0"/>
              </a:rPr>
              <a:t>Гусарские усы слезами обливал. </a:t>
            </a:r>
            <a:br>
              <a:rPr lang="ru-RU" sz="3100" dirty="0" smtClean="0">
                <a:latin typeface="Constantia" panose="02030602050306030303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1826</a:t>
            </a:r>
            <a:r>
              <a:rPr lang="ru-RU" dirty="0" smtClean="0">
                <a:latin typeface="Constantia" panose="02030602050306030303" pitchFamily="18" charset="0"/>
              </a:rPr>
              <a:t/>
            </a:r>
            <a:br>
              <a:rPr lang="ru-RU" dirty="0" smtClean="0">
                <a:latin typeface="Constantia" panose="02030602050306030303" pitchFamily="18" charset="0"/>
              </a:rPr>
            </a:br>
            <a:endParaRPr lang="ru-RU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13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673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latin typeface="Constantia" panose="02030602050306030303" pitchFamily="18" charset="0"/>
              </a:rPr>
              <a:t/>
            </a:r>
            <a:br>
              <a:rPr lang="ru-RU" sz="3600" b="1" i="1" dirty="0" smtClean="0">
                <a:latin typeface="Constantia" panose="02030602050306030303" pitchFamily="18" charset="0"/>
              </a:rPr>
            </a:br>
            <a:r>
              <a:rPr lang="ru-RU" sz="3600" b="1" i="1" dirty="0">
                <a:latin typeface="Constantia" panose="02030602050306030303" pitchFamily="18" charset="0"/>
              </a:rPr>
              <a:t/>
            </a:r>
            <a:br>
              <a:rPr lang="ru-RU" sz="3600" b="1" i="1" dirty="0">
                <a:latin typeface="Constantia" panose="02030602050306030303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ВЕЧЕР В ИЮНЕ </a:t>
            </a:r>
            <a:r>
              <a:rPr lang="ru-RU" sz="36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Constantia" panose="02030602050306030303" pitchFamily="18" charset="0"/>
              </a:rPr>
            </a:br>
            <a:r>
              <a:rPr lang="ru-RU" sz="3600" dirty="0" smtClean="0">
                <a:latin typeface="Constantia" panose="02030602050306030303" pitchFamily="18" charset="0"/>
              </a:rPr>
              <a:t>Томительный, палящий день </a:t>
            </a:r>
            <a:br>
              <a:rPr lang="ru-RU" sz="3600" dirty="0" smtClean="0">
                <a:latin typeface="Constantia" panose="02030602050306030303" pitchFamily="18" charset="0"/>
              </a:rPr>
            </a:br>
            <a:r>
              <a:rPr lang="ru-RU" sz="3600" dirty="0" smtClean="0">
                <a:latin typeface="Constantia" panose="02030602050306030303" pitchFamily="18" charset="0"/>
              </a:rPr>
              <a:t>Сгорел; полупрозрачна тень </a:t>
            </a:r>
            <a:br>
              <a:rPr lang="ru-RU" sz="3600" dirty="0" smtClean="0">
                <a:latin typeface="Constantia" panose="02030602050306030303" pitchFamily="18" charset="0"/>
              </a:rPr>
            </a:br>
            <a:r>
              <a:rPr lang="ru-RU" sz="3600" dirty="0" smtClean="0">
                <a:latin typeface="Constantia" panose="02030602050306030303" pitchFamily="18" charset="0"/>
              </a:rPr>
              <a:t>Немого сумрака </a:t>
            </a:r>
            <a:r>
              <a:rPr lang="ru-RU" sz="3600" dirty="0" err="1" smtClean="0">
                <a:latin typeface="Constantia" panose="02030602050306030303" pitchFamily="18" charset="0"/>
              </a:rPr>
              <a:t>приосеняла</a:t>
            </a:r>
            <a:r>
              <a:rPr lang="ru-RU" sz="3600" dirty="0" smtClean="0">
                <a:latin typeface="Constantia" panose="02030602050306030303" pitchFamily="18" charset="0"/>
              </a:rPr>
              <a:t> дали. </a:t>
            </a:r>
            <a:br>
              <a:rPr lang="ru-RU" sz="3600" dirty="0" smtClean="0">
                <a:latin typeface="Constantia" panose="02030602050306030303" pitchFamily="18" charset="0"/>
              </a:rPr>
            </a:br>
            <a:r>
              <a:rPr lang="ru-RU" sz="3600" dirty="0" smtClean="0">
                <a:latin typeface="Constantia" panose="02030602050306030303" pitchFamily="18" charset="0"/>
              </a:rPr>
              <a:t>Зарницы бегали за синею горой </a:t>
            </a:r>
            <a:br>
              <a:rPr lang="ru-RU" sz="3600" dirty="0" smtClean="0">
                <a:latin typeface="Constantia" panose="02030602050306030303" pitchFamily="18" charset="0"/>
              </a:rPr>
            </a:br>
            <a:r>
              <a:rPr lang="ru-RU" sz="3600" dirty="0" smtClean="0">
                <a:latin typeface="Constantia" panose="02030602050306030303" pitchFamily="18" charset="0"/>
              </a:rPr>
              <a:t>И, окропленные росой, </a:t>
            </a:r>
            <a:br>
              <a:rPr lang="ru-RU" sz="3600" dirty="0" smtClean="0">
                <a:latin typeface="Constantia" panose="02030602050306030303" pitchFamily="18" charset="0"/>
              </a:rPr>
            </a:br>
            <a:r>
              <a:rPr lang="ru-RU" sz="3600" dirty="0" smtClean="0">
                <a:latin typeface="Constantia" panose="02030602050306030303" pitchFamily="18" charset="0"/>
              </a:rPr>
              <a:t>Луга и лес благоухали. </a:t>
            </a:r>
            <a:br>
              <a:rPr lang="ru-RU" sz="3600" dirty="0" smtClean="0">
                <a:latin typeface="Constantia" panose="02030602050306030303" pitchFamily="18" charset="0"/>
              </a:rPr>
            </a:br>
            <a:r>
              <a:rPr lang="ru-RU" sz="3600" dirty="0" smtClean="0">
                <a:latin typeface="Constantia" panose="02030602050306030303" pitchFamily="18" charset="0"/>
              </a:rPr>
              <a:t>Луна во всей красе плыла на высоту, </a:t>
            </a:r>
            <a:br>
              <a:rPr lang="ru-RU" sz="3600" dirty="0" smtClean="0">
                <a:latin typeface="Constantia" panose="02030602050306030303" pitchFamily="18" charset="0"/>
              </a:rPr>
            </a:br>
            <a:r>
              <a:rPr lang="ru-RU" sz="3600" dirty="0" smtClean="0">
                <a:latin typeface="Constantia" panose="02030602050306030303" pitchFamily="18" charset="0"/>
              </a:rPr>
              <a:t>Таинственным лучом мечтания питая, </a:t>
            </a:r>
            <a:br>
              <a:rPr lang="ru-RU" sz="3600" dirty="0" smtClean="0">
                <a:latin typeface="Constantia" panose="02030602050306030303" pitchFamily="18" charset="0"/>
              </a:rPr>
            </a:br>
            <a:r>
              <a:rPr lang="ru-RU" sz="3600" dirty="0" smtClean="0">
                <a:latin typeface="Constantia" panose="02030602050306030303" pitchFamily="18" charset="0"/>
              </a:rPr>
              <a:t>И, </a:t>
            </a:r>
            <a:r>
              <a:rPr lang="ru-RU" sz="3600" dirty="0" err="1" smtClean="0">
                <a:latin typeface="Constantia" panose="02030602050306030303" pitchFamily="18" charset="0"/>
              </a:rPr>
              <a:t>преклонясь</a:t>
            </a:r>
            <a:r>
              <a:rPr lang="ru-RU" sz="3600" dirty="0" smtClean="0">
                <a:latin typeface="Constantia" panose="02030602050306030303" pitchFamily="18" charset="0"/>
              </a:rPr>
              <a:t> к лавровому кусту,</a:t>
            </a:r>
            <a:br>
              <a:rPr lang="ru-RU" sz="3600" dirty="0" smtClean="0">
                <a:latin typeface="Constantia" panose="02030602050306030303" pitchFamily="18" charset="0"/>
              </a:rPr>
            </a:br>
            <a:r>
              <a:rPr lang="ru-RU" sz="3600" dirty="0" smtClean="0">
                <a:latin typeface="Constantia" panose="02030602050306030303" pitchFamily="18" charset="0"/>
              </a:rPr>
              <a:t>Дышала роза молодая. </a:t>
            </a:r>
            <a:br>
              <a:rPr lang="ru-RU" sz="3600" dirty="0" smtClean="0">
                <a:latin typeface="Constantia" panose="02030602050306030303" pitchFamily="18" charset="0"/>
              </a:rPr>
            </a:br>
            <a:r>
              <a:rPr lang="ru-RU" sz="3600" b="1" dirty="0" smtClean="0">
                <a:latin typeface="Constantia" panose="02030602050306030303" pitchFamily="18" charset="0"/>
              </a:rPr>
              <a:t>1826</a:t>
            </a:r>
            <a:r>
              <a:rPr lang="ru-RU" dirty="0" smtClean="0">
                <a:latin typeface="Constantia" panose="02030602050306030303" pitchFamily="18" charset="0"/>
              </a:rPr>
              <a:t/>
            </a:r>
            <a:br>
              <a:rPr lang="ru-RU" dirty="0" smtClean="0">
                <a:latin typeface="Constantia" panose="02030602050306030303" pitchFamily="18" charset="0"/>
              </a:rPr>
            </a:br>
            <a:endParaRPr lang="ru-RU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54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ОТВЕТ </a:t>
            </a:r>
            <a:r>
              <a:rPr lang="ru-RU" sz="3200" dirty="0" smtClean="0">
                <a:latin typeface="Constantia" panose="02030602050306030303" pitchFamily="18" charset="0"/>
              </a:rPr>
              <a:t/>
            </a:r>
            <a:br>
              <a:rPr lang="ru-RU" sz="3200" dirty="0" smtClean="0">
                <a:latin typeface="Constantia" panose="02030602050306030303" pitchFamily="18" charset="0"/>
              </a:rPr>
            </a:br>
            <a:r>
              <a:rPr lang="ru-RU" sz="3200" dirty="0" smtClean="0">
                <a:latin typeface="Constantia" panose="02030602050306030303" pitchFamily="18" charset="0"/>
              </a:rPr>
              <a:t>Я не поэт, я - партизан, казак. </a:t>
            </a:r>
            <a:br>
              <a:rPr lang="ru-RU" sz="3200" dirty="0" smtClean="0">
                <a:latin typeface="Constantia" panose="02030602050306030303" pitchFamily="18" charset="0"/>
              </a:rPr>
            </a:br>
            <a:r>
              <a:rPr lang="ru-RU" sz="3200" dirty="0" smtClean="0">
                <a:latin typeface="Constantia" panose="02030602050306030303" pitchFamily="18" charset="0"/>
              </a:rPr>
              <a:t>Я иногда бывал на </a:t>
            </a:r>
            <a:r>
              <a:rPr lang="ru-RU" sz="3200" dirty="0" err="1" smtClean="0">
                <a:latin typeface="Constantia" panose="02030602050306030303" pitchFamily="18" charset="0"/>
              </a:rPr>
              <a:t>Пинде</a:t>
            </a:r>
            <a:r>
              <a:rPr lang="ru-RU" sz="3200" dirty="0" smtClean="0">
                <a:latin typeface="Constantia" panose="02030602050306030303" pitchFamily="18" charset="0"/>
              </a:rPr>
              <a:t>, но наскоком,</a:t>
            </a:r>
            <a:br>
              <a:rPr lang="ru-RU" sz="3200" dirty="0" smtClean="0">
                <a:latin typeface="Constantia" panose="02030602050306030303" pitchFamily="18" charset="0"/>
              </a:rPr>
            </a:br>
            <a:r>
              <a:rPr lang="ru-RU" sz="3200" dirty="0" smtClean="0">
                <a:latin typeface="Constantia" panose="02030602050306030303" pitchFamily="18" charset="0"/>
              </a:rPr>
              <a:t>И беззаботно, кое-как, </a:t>
            </a:r>
            <a:br>
              <a:rPr lang="ru-RU" sz="3200" dirty="0" smtClean="0">
                <a:latin typeface="Constantia" panose="02030602050306030303" pitchFamily="18" charset="0"/>
              </a:rPr>
            </a:br>
            <a:r>
              <a:rPr lang="ru-RU" sz="3200" dirty="0" smtClean="0">
                <a:latin typeface="Constantia" panose="02030602050306030303" pitchFamily="18" charset="0"/>
              </a:rPr>
              <a:t>Раскидывал перед Кастальским током </a:t>
            </a:r>
            <a:br>
              <a:rPr lang="ru-RU" sz="3200" dirty="0" smtClean="0">
                <a:latin typeface="Constantia" panose="02030602050306030303" pitchFamily="18" charset="0"/>
              </a:rPr>
            </a:br>
            <a:r>
              <a:rPr lang="ru-RU" sz="3200" dirty="0" smtClean="0">
                <a:latin typeface="Constantia" panose="02030602050306030303" pitchFamily="18" charset="0"/>
              </a:rPr>
              <a:t>Мой независимый бивак. </a:t>
            </a:r>
            <a:br>
              <a:rPr lang="ru-RU" sz="3200" dirty="0" smtClean="0">
                <a:latin typeface="Constantia" panose="02030602050306030303" pitchFamily="18" charset="0"/>
              </a:rPr>
            </a:br>
            <a:r>
              <a:rPr lang="ru-RU" sz="3200" dirty="0" smtClean="0">
                <a:latin typeface="Constantia" panose="02030602050306030303" pitchFamily="18" charset="0"/>
              </a:rPr>
              <a:t>Нет, не наезднику пристало</a:t>
            </a:r>
            <a:br>
              <a:rPr lang="ru-RU" sz="3200" dirty="0" smtClean="0">
                <a:latin typeface="Constantia" panose="02030602050306030303" pitchFamily="18" charset="0"/>
              </a:rPr>
            </a:br>
            <a:r>
              <a:rPr lang="ru-RU" sz="3200" dirty="0" smtClean="0">
                <a:latin typeface="Constantia" panose="02030602050306030303" pitchFamily="18" charset="0"/>
              </a:rPr>
              <a:t>Петь, в креслах </a:t>
            </a:r>
            <a:r>
              <a:rPr lang="ru-RU" sz="3200" dirty="0" err="1" smtClean="0">
                <a:latin typeface="Constantia" panose="02030602050306030303" pitchFamily="18" charset="0"/>
              </a:rPr>
              <a:t>развалясь</a:t>
            </a:r>
            <a:r>
              <a:rPr lang="ru-RU" sz="3200" dirty="0" smtClean="0">
                <a:latin typeface="Constantia" panose="02030602050306030303" pitchFamily="18" charset="0"/>
              </a:rPr>
              <a:t>, лень, негу и покой.. </a:t>
            </a:r>
            <a:br>
              <a:rPr lang="ru-RU" sz="3200" dirty="0" smtClean="0">
                <a:latin typeface="Constantia" panose="02030602050306030303" pitchFamily="18" charset="0"/>
              </a:rPr>
            </a:br>
            <a:r>
              <a:rPr lang="ru-RU" sz="3200" dirty="0" smtClean="0">
                <a:latin typeface="Constantia" panose="02030602050306030303" pitchFamily="18" charset="0"/>
              </a:rPr>
              <a:t>Пусть грянет Русь военною грозой - </a:t>
            </a:r>
            <a:br>
              <a:rPr lang="ru-RU" sz="3200" dirty="0" smtClean="0">
                <a:latin typeface="Constantia" panose="02030602050306030303" pitchFamily="18" charset="0"/>
              </a:rPr>
            </a:br>
            <a:r>
              <a:rPr lang="ru-RU" sz="3200" dirty="0" smtClean="0">
                <a:latin typeface="Constantia" panose="02030602050306030303" pitchFamily="18" charset="0"/>
              </a:rPr>
              <a:t>Я в этой песни запевало! </a:t>
            </a:r>
            <a:endParaRPr lang="ru-RU" sz="32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71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Д. В. Давыдов:</a:t>
            </a:r>
            <a:br>
              <a:rPr lang="ru-RU" sz="40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16 (27) июля 1784, Москва</a:t>
            </a:r>
            <a:r>
              <a:rPr lang="ru-RU" sz="36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 — </a:t>
            </a:r>
            <a:r>
              <a:rPr lang="ru-RU" sz="36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22 апреля (4 мая) 1839, </a:t>
            </a:r>
            <a:br>
              <a:rPr lang="ru-RU" sz="36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</a:br>
            <a:r>
              <a:rPr lang="ru-RU" sz="3600" b="1" dirty="0" smtClean="0">
                <a:latin typeface="Constantia" panose="02030602050306030303" pitchFamily="18" charset="0"/>
              </a:rPr>
              <a:t>село Верхняя Маза, </a:t>
            </a:r>
            <a:br>
              <a:rPr lang="ru-RU" sz="3600" b="1" dirty="0" smtClean="0">
                <a:latin typeface="Constantia" panose="02030602050306030303" pitchFamily="18" charset="0"/>
              </a:rPr>
            </a:br>
            <a:r>
              <a:rPr lang="ru-RU" sz="3600" b="1" dirty="0" err="1" smtClean="0">
                <a:latin typeface="Constantia" panose="02030602050306030303" pitchFamily="18" charset="0"/>
              </a:rPr>
              <a:t>Сызранский</a:t>
            </a:r>
            <a:r>
              <a:rPr lang="ru-RU" sz="3600" b="1" dirty="0" smtClean="0">
                <a:latin typeface="Constantia" panose="02030602050306030303" pitchFamily="18" charset="0"/>
              </a:rPr>
              <a:t> уезд, </a:t>
            </a:r>
            <a:br>
              <a:rPr lang="ru-RU" sz="3600" b="1" dirty="0" smtClean="0">
                <a:latin typeface="Constantia" panose="02030602050306030303" pitchFamily="18" charset="0"/>
              </a:rPr>
            </a:br>
            <a:r>
              <a:rPr lang="ru-RU" sz="3600" b="1" dirty="0" smtClean="0">
                <a:latin typeface="Constantia" panose="02030602050306030303" pitchFamily="18" charset="0"/>
              </a:rPr>
              <a:t>Симбирская губерния)</a:t>
            </a:r>
            <a:r>
              <a:rPr lang="ru-RU" sz="3600" dirty="0" smtClean="0">
                <a:latin typeface="Constantia" panose="02030602050306030303" pitchFamily="18" charset="0"/>
              </a:rPr>
              <a:t> — </a:t>
            </a:r>
            <a:br>
              <a:rPr lang="ru-RU" sz="3600" dirty="0" smtClean="0">
                <a:latin typeface="Constantia" panose="02030602050306030303" pitchFamily="18" charset="0"/>
              </a:rPr>
            </a:br>
            <a:r>
              <a:rPr lang="ru-RU" sz="3600" dirty="0" smtClean="0">
                <a:latin typeface="Constantia" panose="02030602050306030303" pitchFamily="18" charset="0"/>
              </a:rPr>
              <a:t>русский поэт, наиболее яркий представитель «гусарской поэзии», мемуарист, генерал-лейтенант. </a:t>
            </a:r>
            <a:br>
              <a:rPr lang="ru-RU" sz="3600" dirty="0" smtClean="0">
                <a:latin typeface="Constantia" panose="02030602050306030303" pitchFamily="18" charset="0"/>
              </a:rPr>
            </a:br>
            <a:r>
              <a:rPr lang="ru-RU" sz="3600" dirty="0" smtClean="0">
                <a:latin typeface="Constantia" panose="02030602050306030303" pitchFamily="18" charset="0"/>
              </a:rPr>
              <a:t>Один из командиров партизанского движения во время Отечественной войны 1812 года. </a:t>
            </a:r>
            <a:endParaRPr lang="ru-RU" sz="36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7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840760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Constantia" panose="02030602050306030303" pitchFamily="18" charset="0"/>
              </a:rPr>
              <a:t/>
            </a:r>
            <a:br>
              <a:rPr lang="ru-RU" sz="2000" b="1" i="1" dirty="0">
                <a:solidFill>
                  <a:srgbClr val="C00000"/>
                </a:solidFill>
                <a:latin typeface="Constantia" panose="02030602050306030303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БОРОДИНСКОЕ ПОЛЕ </a:t>
            </a:r>
            <a:br>
              <a:rPr lang="ru-RU" sz="2400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Элегия </a:t>
            </a:r>
            <a:br>
              <a:rPr lang="ru-RU" sz="2400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</a:br>
            <a:r>
              <a:rPr lang="ru-RU" sz="2000" dirty="0" smtClean="0">
                <a:latin typeface="Constantia" panose="02030602050306030303" pitchFamily="18" charset="0"/>
              </a:rPr>
              <a:t>Умолкшие холмы, дол некогда кровавый, </a:t>
            </a:r>
            <a:br>
              <a:rPr lang="ru-RU" sz="2000" dirty="0" smtClean="0">
                <a:latin typeface="Constantia" panose="02030602050306030303" pitchFamily="18" charset="0"/>
              </a:rPr>
            </a:br>
            <a:r>
              <a:rPr lang="ru-RU" sz="2000" dirty="0" smtClean="0">
                <a:latin typeface="Constantia" panose="02030602050306030303" pitchFamily="18" charset="0"/>
              </a:rPr>
              <a:t>Отдайте мне ваш день, день вековечной славы, </a:t>
            </a:r>
            <a:br>
              <a:rPr lang="ru-RU" sz="2000" dirty="0" smtClean="0">
                <a:latin typeface="Constantia" panose="02030602050306030303" pitchFamily="18" charset="0"/>
              </a:rPr>
            </a:br>
            <a:r>
              <a:rPr lang="ru-RU" sz="2000" dirty="0" smtClean="0">
                <a:latin typeface="Constantia" panose="02030602050306030303" pitchFamily="18" charset="0"/>
              </a:rPr>
              <a:t>И шум оружия, и сечи, и борьбу! </a:t>
            </a:r>
            <a:br>
              <a:rPr lang="ru-RU" sz="2000" dirty="0" smtClean="0">
                <a:latin typeface="Constantia" panose="02030602050306030303" pitchFamily="18" charset="0"/>
              </a:rPr>
            </a:br>
            <a:r>
              <a:rPr lang="ru-RU" sz="2000" dirty="0" smtClean="0">
                <a:latin typeface="Constantia" panose="02030602050306030303" pitchFamily="18" charset="0"/>
              </a:rPr>
              <a:t>Мой меч из рук моих упал. Мою судьбу </a:t>
            </a:r>
            <a:br>
              <a:rPr lang="ru-RU" sz="2000" dirty="0" smtClean="0">
                <a:latin typeface="Constantia" panose="02030602050306030303" pitchFamily="18" charset="0"/>
              </a:rPr>
            </a:br>
            <a:r>
              <a:rPr lang="ru-RU" sz="2000" dirty="0" smtClean="0">
                <a:latin typeface="Constantia" panose="02030602050306030303" pitchFamily="18" charset="0"/>
              </a:rPr>
              <a:t>Попрали сильные. Счастливцы горделивы </a:t>
            </a:r>
            <a:br>
              <a:rPr lang="ru-RU" sz="2000" dirty="0" smtClean="0">
                <a:latin typeface="Constantia" panose="02030602050306030303" pitchFamily="18" charset="0"/>
              </a:rPr>
            </a:br>
            <a:r>
              <a:rPr lang="ru-RU" sz="2000" dirty="0" smtClean="0">
                <a:latin typeface="Constantia" panose="02030602050306030303" pitchFamily="18" charset="0"/>
              </a:rPr>
              <a:t>Невольным пахарем влекут меня на нивы... </a:t>
            </a:r>
            <a:br>
              <a:rPr lang="ru-RU" sz="2000" dirty="0" smtClean="0">
                <a:latin typeface="Constantia" panose="02030602050306030303" pitchFamily="18" charset="0"/>
              </a:rPr>
            </a:br>
            <a:r>
              <a:rPr lang="ru-RU" sz="2000" dirty="0" smtClean="0">
                <a:latin typeface="Constantia" panose="02030602050306030303" pitchFamily="18" charset="0"/>
              </a:rPr>
              <a:t>О, </a:t>
            </a:r>
            <a:r>
              <a:rPr lang="ru-RU" sz="2000" dirty="0" err="1" smtClean="0">
                <a:latin typeface="Constantia" panose="02030602050306030303" pitchFamily="18" charset="0"/>
              </a:rPr>
              <a:t>ринь</a:t>
            </a:r>
            <a:r>
              <a:rPr lang="ru-RU" sz="2000" dirty="0" smtClean="0">
                <a:latin typeface="Constantia" panose="02030602050306030303" pitchFamily="18" charset="0"/>
              </a:rPr>
              <a:t> меня на бой, ты, опытный в боях, </a:t>
            </a:r>
            <a:br>
              <a:rPr lang="ru-RU" sz="2000" dirty="0" smtClean="0">
                <a:latin typeface="Constantia" panose="02030602050306030303" pitchFamily="18" charset="0"/>
              </a:rPr>
            </a:br>
            <a:r>
              <a:rPr lang="ru-RU" sz="2000" dirty="0" smtClean="0">
                <a:latin typeface="Constantia" panose="02030602050306030303" pitchFamily="18" charset="0"/>
              </a:rPr>
              <a:t>Ты, голосом своим рождающий в полках </a:t>
            </a:r>
            <a:br>
              <a:rPr lang="ru-RU" sz="2000" dirty="0" smtClean="0">
                <a:latin typeface="Constantia" panose="02030602050306030303" pitchFamily="18" charset="0"/>
              </a:rPr>
            </a:br>
            <a:r>
              <a:rPr lang="ru-RU" sz="2000" dirty="0" smtClean="0">
                <a:latin typeface="Constantia" panose="02030602050306030303" pitchFamily="18" charset="0"/>
              </a:rPr>
              <a:t>Погибели врагов </a:t>
            </a:r>
            <a:r>
              <a:rPr lang="ru-RU" sz="2000" dirty="0" err="1" smtClean="0">
                <a:latin typeface="Constantia" panose="02030602050306030303" pitchFamily="18" charset="0"/>
              </a:rPr>
              <a:t>предчувственные</a:t>
            </a:r>
            <a:r>
              <a:rPr lang="ru-RU" sz="2000" dirty="0" smtClean="0">
                <a:latin typeface="Constantia" panose="02030602050306030303" pitchFamily="18" charset="0"/>
              </a:rPr>
              <a:t> клики, </a:t>
            </a:r>
            <a:br>
              <a:rPr lang="ru-RU" sz="2000" dirty="0" smtClean="0">
                <a:latin typeface="Constantia" panose="02030602050306030303" pitchFamily="18" charset="0"/>
              </a:rPr>
            </a:br>
            <a:r>
              <a:rPr lang="ru-RU" sz="2000" dirty="0" smtClean="0">
                <a:latin typeface="Constantia" panose="02030602050306030303" pitchFamily="18" charset="0"/>
              </a:rPr>
              <a:t>Вождь Гомерический, Багратион великий? </a:t>
            </a:r>
            <a:br>
              <a:rPr lang="ru-RU" sz="2000" dirty="0" smtClean="0">
                <a:latin typeface="Constantia" panose="02030602050306030303" pitchFamily="18" charset="0"/>
              </a:rPr>
            </a:br>
            <a:r>
              <a:rPr lang="ru-RU" sz="2000" dirty="0" smtClean="0">
                <a:latin typeface="Constantia" panose="02030602050306030303" pitchFamily="18" charset="0"/>
              </a:rPr>
              <a:t>Простри мне длань свою, Раевский, мой герой? </a:t>
            </a:r>
            <a:br>
              <a:rPr lang="ru-RU" sz="2000" dirty="0" smtClean="0">
                <a:latin typeface="Constantia" panose="02030602050306030303" pitchFamily="18" charset="0"/>
              </a:rPr>
            </a:br>
            <a:r>
              <a:rPr lang="ru-RU" sz="2000" dirty="0" smtClean="0">
                <a:latin typeface="Constantia" panose="02030602050306030303" pitchFamily="18" charset="0"/>
              </a:rPr>
              <a:t>Ермолов! я лечу - веди меня, я твой: </a:t>
            </a:r>
            <a:br>
              <a:rPr lang="ru-RU" sz="2000" dirty="0" smtClean="0">
                <a:latin typeface="Constantia" panose="02030602050306030303" pitchFamily="18" charset="0"/>
              </a:rPr>
            </a:br>
            <a:r>
              <a:rPr lang="ru-RU" sz="2000" dirty="0" smtClean="0">
                <a:latin typeface="Constantia" panose="02030602050306030303" pitchFamily="18" charset="0"/>
              </a:rPr>
              <a:t>О, обреченный быть побед любимым сыном, </a:t>
            </a:r>
            <a:br>
              <a:rPr lang="ru-RU" sz="2000" dirty="0" smtClean="0">
                <a:latin typeface="Constantia" panose="02030602050306030303" pitchFamily="18" charset="0"/>
              </a:rPr>
            </a:br>
            <a:r>
              <a:rPr lang="ru-RU" sz="2000" dirty="0" smtClean="0">
                <a:latin typeface="Constantia" panose="02030602050306030303" pitchFamily="18" charset="0"/>
              </a:rPr>
              <a:t>Покрой меня, покрой твоих перунов дымом!</a:t>
            </a:r>
            <a:br>
              <a:rPr lang="ru-RU" sz="2000" dirty="0" smtClean="0">
                <a:latin typeface="Constantia" panose="02030602050306030303" pitchFamily="18" charset="0"/>
              </a:rPr>
            </a:br>
            <a:r>
              <a:rPr lang="ru-RU" sz="2000" dirty="0" smtClean="0">
                <a:latin typeface="Constantia" panose="02030602050306030303" pitchFamily="18" charset="0"/>
              </a:rPr>
              <a:t>Но где вы?.. Слушаю... Нет отзыва! С полей </a:t>
            </a:r>
            <a:br>
              <a:rPr lang="ru-RU" sz="2000" dirty="0" smtClean="0">
                <a:latin typeface="Constantia" panose="02030602050306030303" pitchFamily="18" charset="0"/>
              </a:rPr>
            </a:br>
            <a:r>
              <a:rPr lang="ru-RU" sz="2000" dirty="0" smtClean="0">
                <a:latin typeface="Constantia" panose="02030602050306030303" pitchFamily="18" charset="0"/>
              </a:rPr>
              <a:t>Умчался брани дым, не слышен стук мечей, </a:t>
            </a:r>
            <a:br>
              <a:rPr lang="ru-RU" sz="2000" dirty="0" smtClean="0">
                <a:latin typeface="Constantia" panose="02030602050306030303" pitchFamily="18" charset="0"/>
              </a:rPr>
            </a:br>
            <a:r>
              <a:rPr lang="ru-RU" sz="2000" dirty="0" smtClean="0">
                <a:latin typeface="Constantia" panose="02030602050306030303" pitchFamily="18" charset="0"/>
              </a:rPr>
              <a:t>И я, питомец ваш, </a:t>
            </a:r>
            <a:r>
              <a:rPr lang="ru-RU" sz="2000" dirty="0" err="1" smtClean="0">
                <a:latin typeface="Constantia" panose="02030602050306030303" pitchFamily="18" charset="0"/>
              </a:rPr>
              <a:t>склонясь</a:t>
            </a:r>
            <a:r>
              <a:rPr lang="ru-RU" sz="2000" dirty="0" smtClean="0">
                <a:latin typeface="Constantia" panose="02030602050306030303" pitchFamily="18" charset="0"/>
              </a:rPr>
              <a:t> главой у плуга, </a:t>
            </a:r>
            <a:br>
              <a:rPr lang="ru-RU" sz="2000" dirty="0" smtClean="0">
                <a:latin typeface="Constantia" panose="02030602050306030303" pitchFamily="18" charset="0"/>
              </a:rPr>
            </a:br>
            <a:r>
              <a:rPr lang="ru-RU" sz="2000" dirty="0" smtClean="0">
                <a:latin typeface="Constantia" panose="02030602050306030303" pitchFamily="18" charset="0"/>
              </a:rPr>
              <a:t>Завидую костям соратника иль друга. </a:t>
            </a:r>
            <a:br>
              <a:rPr lang="ru-RU" sz="2000" dirty="0" smtClean="0">
                <a:latin typeface="Constantia" panose="02030602050306030303" pitchFamily="18" charset="0"/>
              </a:rPr>
            </a:br>
            <a:r>
              <a:rPr lang="ru-RU" sz="2000" dirty="0" smtClean="0">
                <a:latin typeface="Constantia" panose="02030602050306030303" pitchFamily="18" charset="0"/>
              </a:rPr>
              <a:t>1829</a:t>
            </a:r>
            <a:r>
              <a:rPr lang="ru-RU" sz="3600" dirty="0" smtClean="0">
                <a:latin typeface="Constantia" panose="02030602050306030303" pitchFamily="18" charset="0"/>
              </a:rPr>
              <a:t/>
            </a:r>
            <a:br>
              <a:rPr lang="ru-RU" sz="3600" dirty="0" smtClean="0">
                <a:latin typeface="Constantia" panose="02030602050306030303" pitchFamily="18" charset="0"/>
              </a:rPr>
            </a:br>
            <a:endParaRPr lang="ru-RU" sz="4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80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445" y="764704"/>
            <a:ext cx="8229600" cy="2232248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Создатель жанра </a:t>
            </a:r>
            <a:br>
              <a:rPr lang="ru-RU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гусарской лирики</a:t>
            </a:r>
            <a:endParaRPr lang="ru-RU" b="1" i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1026" name="Picture 2" descr="C:\Users\adm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084" y="3429000"/>
            <a:ext cx="2186731" cy="3157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47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322714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Constantia" panose="02030602050306030303" pitchFamily="18" charset="0"/>
              </a:rPr>
              <a:t>Напрасно думаете вы, </a:t>
            </a:r>
            <a:r>
              <a:rPr lang="ru-RU" sz="2800" b="1" dirty="0" smtClean="0">
                <a:latin typeface="Constantia" panose="02030602050306030303" pitchFamily="18" charset="0"/>
              </a:rPr>
              <a:t/>
            </a:r>
            <a:br>
              <a:rPr lang="ru-RU" sz="2800" b="1" dirty="0" smtClean="0">
                <a:latin typeface="Constantia" panose="02030602050306030303" pitchFamily="18" charset="0"/>
              </a:rPr>
            </a:br>
            <a:r>
              <a:rPr lang="ru-RU" sz="2800" dirty="0" smtClean="0">
                <a:latin typeface="Constantia" panose="02030602050306030303" pitchFamily="18" charset="0"/>
              </a:rPr>
              <a:t>Чтобы </a:t>
            </a:r>
            <a:r>
              <a:rPr lang="ru-RU" sz="2800" dirty="0">
                <a:latin typeface="Constantia" panose="02030602050306030303" pitchFamily="18" charset="0"/>
              </a:rPr>
              <a:t>гусар, питомец славы, Любил лишь только бой кровавый И был отступником любви. Амур не вечно пастушком В свирель без умолка играет: Он часто, скучив посошком, С гусарской саблею гуляет; Он часто храбрости огонь Любовным пламенем питает - И тем милей бывает он! Он часто с грозным барабаном Мешает звук любовных слов; Он так и нам под доломаном Вселяет зверство и любовь. В нас сердце не всегда желает Услышать стон, увидеть бой... Ах, часто и гусар вздыхает, И в кивере его весной Голубка гнездышко свивает... </a:t>
            </a:r>
            <a:r>
              <a:rPr lang="ru-RU" sz="2800" dirty="0" smtClean="0">
                <a:latin typeface="Constantia" panose="02030602050306030303" pitchFamily="18" charset="0"/>
              </a:rPr>
              <a:t>     </a:t>
            </a:r>
            <a:br>
              <a:rPr lang="ru-RU" sz="2800" dirty="0" smtClean="0">
                <a:latin typeface="Constantia" panose="02030602050306030303" pitchFamily="18" charset="0"/>
              </a:rPr>
            </a:br>
            <a:r>
              <a:rPr lang="ru-RU" sz="2800" b="1" dirty="0" smtClean="0">
                <a:latin typeface="Constantia" panose="02030602050306030303" pitchFamily="18" charset="0"/>
              </a:rPr>
              <a:t>(1822)</a:t>
            </a:r>
            <a:endParaRPr lang="ru-RU" sz="28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59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34482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Constantia" panose="02030602050306030303" pitchFamily="18" charset="0"/>
              </a:rPr>
              <a:t/>
            </a:r>
            <a:br>
              <a:rPr lang="ru-RU" b="1" i="1" dirty="0">
                <a:solidFill>
                  <a:srgbClr val="C00000"/>
                </a:solidFill>
                <a:latin typeface="Constantia" panose="02030602050306030303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Д. В. Давыдов и А. С. Пушкин</a:t>
            </a:r>
            <a:br>
              <a:rPr lang="ru-RU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Constantia" panose="02030602050306030303" pitchFamily="18" charset="0"/>
              </a:rPr>
              <a:t/>
            </a:r>
            <a:br>
              <a:rPr lang="ru-RU" b="1" i="1" dirty="0">
                <a:solidFill>
                  <a:srgbClr val="C00000"/>
                </a:solidFill>
                <a:latin typeface="Constantia" panose="02030602050306030303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Constantia" panose="02030602050306030303" pitchFamily="18" charset="0"/>
              </a:rPr>
              <a:t/>
            </a:r>
            <a:br>
              <a:rPr lang="ru-RU" b="1" i="1" dirty="0">
                <a:solidFill>
                  <a:srgbClr val="C00000"/>
                </a:solidFill>
                <a:latin typeface="Constantia" panose="02030602050306030303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Constantia" panose="02030602050306030303" pitchFamily="18" charset="0"/>
              </a:rPr>
              <a:t/>
            </a:r>
            <a:br>
              <a:rPr lang="ru-RU" b="1" i="1" dirty="0">
                <a:solidFill>
                  <a:srgbClr val="C00000"/>
                </a:solidFill>
                <a:latin typeface="Constantia" panose="02030602050306030303" pitchFamily="18" charset="0"/>
              </a:rPr>
            </a:br>
            <a:endParaRPr lang="ru-RU" b="1" i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pic>
        <p:nvPicPr>
          <p:cNvPr id="2050" name="Picture 2" descr="C:\Users\adm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206" y="2439514"/>
            <a:ext cx="5425098" cy="4063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51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Служба после Отечественной войны </a:t>
            </a:r>
            <a:br>
              <a:rPr lang="ru-RU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1812 года</a:t>
            </a:r>
            <a:endParaRPr lang="ru-RU" b="1" i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Рисунок 3" descr="https://upload.wikimedia.org/wikipedia/commons/thumb/5/55/Denis_Davidov.jpg/220px-Denis_Davidov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2258343" cy="2722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363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Личная жизнь</a:t>
            </a:r>
            <a:br>
              <a:rPr lang="ru-RU" sz="4800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</a:br>
            <a:r>
              <a:rPr lang="ru-RU" sz="4800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Д.В. Давыдова</a:t>
            </a:r>
            <a:endParaRPr lang="ru-RU" sz="4800" b="1" i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pic>
        <p:nvPicPr>
          <p:cNvPr id="3074" name="Picture 2" descr="C:\Users\adm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042" y="2492896"/>
            <a:ext cx="4320480" cy="3369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upload.wikimedia.org/wikipedia/commons/thumb/f/f1/Sofia_Davydova.jpg/180px-Sofia_Davydova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8" y="3068960"/>
            <a:ext cx="1944217" cy="2001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940152" y="5373216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Софья Давыдова,                           жена</a:t>
            </a:r>
            <a:endParaRPr lang="ru-RU" sz="2400" b="1" i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21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6730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Память о  Д.В. Давыдове</a:t>
            </a:r>
            <a:br>
              <a:rPr lang="ru-RU" sz="48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«…</a:t>
            </a:r>
            <a:r>
              <a:rPr lang="ru-RU" dirty="0" smtClean="0">
                <a:latin typeface="Constantia" panose="02030602050306030303" pitchFamily="18" charset="0"/>
              </a:rPr>
              <a:t>И </a:t>
            </a:r>
            <a:r>
              <a:rPr lang="ru-RU" dirty="0">
                <a:latin typeface="Constantia" panose="02030602050306030303" pitchFamily="18" charset="0"/>
              </a:rPr>
              <a:t>боец — сын Аполлона,</a:t>
            </a:r>
            <a:br>
              <a:rPr lang="ru-RU" dirty="0">
                <a:latin typeface="Constantia" panose="02030602050306030303" pitchFamily="18" charset="0"/>
              </a:rPr>
            </a:br>
            <a:r>
              <a:rPr lang="ru-RU" dirty="0">
                <a:latin typeface="Constantia" panose="02030602050306030303" pitchFamily="18" charset="0"/>
              </a:rPr>
              <a:t>Мнил он гроб Багратиона</a:t>
            </a:r>
            <a:br>
              <a:rPr lang="ru-RU" dirty="0">
                <a:latin typeface="Constantia" panose="02030602050306030303" pitchFamily="18" charset="0"/>
              </a:rPr>
            </a:br>
            <a:r>
              <a:rPr lang="ru-RU" dirty="0">
                <a:latin typeface="Constantia" panose="02030602050306030303" pitchFamily="18" charset="0"/>
              </a:rPr>
              <a:t>Проводить в Бородино, —</a:t>
            </a:r>
            <a:br>
              <a:rPr lang="ru-RU" dirty="0">
                <a:latin typeface="Constantia" panose="02030602050306030303" pitchFamily="18" charset="0"/>
              </a:rPr>
            </a:br>
            <a:r>
              <a:rPr lang="ru-RU" dirty="0">
                <a:latin typeface="Constantia" panose="02030602050306030303" pitchFamily="18" charset="0"/>
              </a:rPr>
              <a:t>Той награды не дано</a:t>
            </a:r>
            <a:r>
              <a:rPr lang="ru-RU" dirty="0" smtClean="0">
                <a:latin typeface="Constantia" panose="02030602050306030303" pitchFamily="18" charset="0"/>
              </a:rPr>
              <a:t>:</a:t>
            </a:r>
            <a:r>
              <a:rPr lang="ru-RU" dirty="0">
                <a:latin typeface="Constantia" panose="02030602050306030303" pitchFamily="18" charset="0"/>
              </a:rPr>
              <a:t/>
            </a:r>
            <a:br>
              <a:rPr lang="ru-RU" dirty="0">
                <a:latin typeface="Constantia" panose="02030602050306030303" pitchFamily="18" charset="0"/>
              </a:rPr>
            </a:br>
            <a:r>
              <a:rPr lang="ru-RU" dirty="0">
                <a:latin typeface="Constantia" panose="02030602050306030303" pitchFamily="18" charset="0"/>
              </a:rPr>
              <a:t>Вмиг Давыдова не стало!</a:t>
            </a:r>
            <a:br>
              <a:rPr lang="ru-RU" dirty="0">
                <a:latin typeface="Constantia" panose="02030602050306030303" pitchFamily="18" charset="0"/>
              </a:rPr>
            </a:br>
            <a:r>
              <a:rPr lang="ru-RU" dirty="0">
                <a:latin typeface="Constantia" panose="02030602050306030303" pitchFamily="18" charset="0"/>
              </a:rPr>
              <a:t>Сколько славных с ним пропало</a:t>
            </a:r>
            <a:br>
              <a:rPr lang="ru-RU" dirty="0">
                <a:latin typeface="Constantia" panose="02030602050306030303" pitchFamily="18" charset="0"/>
              </a:rPr>
            </a:br>
            <a:r>
              <a:rPr lang="ru-RU" dirty="0">
                <a:latin typeface="Constantia" panose="02030602050306030303" pitchFamily="18" charset="0"/>
              </a:rPr>
              <a:t>Боевых преданий нам!</a:t>
            </a:r>
            <a:br>
              <a:rPr lang="ru-RU" dirty="0">
                <a:latin typeface="Constantia" panose="02030602050306030303" pitchFamily="18" charset="0"/>
              </a:rPr>
            </a:br>
            <a:r>
              <a:rPr lang="ru-RU" dirty="0">
                <a:latin typeface="Constantia" panose="02030602050306030303" pitchFamily="18" charset="0"/>
              </a:rPr>
              <a:t>Как в нём друга жаль друзьям</a:t>
            </a:r>
            <a:r>
              <a:rPr lang="ru-RU" dirty="0" smtClean="0">
                <a:latin typeface="Constantia" panose="02030602050306030303" pitchFamily="18" charset="0"/>
              </a:rPr>
              <a:t>!...»</a:t>
            </a:r>
            <a:br>
              <a:rPr lang="ru-RU" dirty="0" smtClean="0">
                <a:latin typeface="Constantia" panose="02030602050306030303" pitchFamily="18" charset="0"/>
              </a:rPr>
            </a:br>
            <a:r>
              <a:rPr lang="ru-RU" dirty="0" smtClean="0">
                <a:latin typeface="Constantia" panose="02030602050306030303" pitchFamily="18" charset="0"/>
              </a:rPr>
              <a:t>                             ( В.А. Жуковский)</a:t>
            </a:r>
            <a:endParaRPr lang="ru-RU" b="1" i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80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35280" cy="17281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nstantia" panose="02030602050306030303" pitchFamily="18" charset="0"/>
              </a:rPr>
              <a:t>Могила </a:t>
            </a:r>
            <a:br>
              <a:rPr lang="ru-RU" b="1" dirty="0" smtClean="0">
                <a:latin typeface="Constantia" panose="02030602050306030303" pitchFamily="18" charset="0"/>
              </a:rPr>
            </a:br>
            <a:r>
              <a:rPr lang="ru-RU" b="1" dirty="0" smtClean="0">
                <a:latin typeface="Constantia" panose="02030602050306030303" pitchFamily="18" charset="0"/>
              </a:rPr>
              <a:t>на Новодевичьем кладбище</a:t>
            </a:r>
            <a:br>
              <a:rPr lang="ru-RU" b="1" dirty="0" smtClean="0">
                <a:latin typeface="Constantia" panose="02030602050306030303" pitchFamily="18" charset="0"/>
              </a:rPr>
            </a:br>
            <a:r>
              <a:rPr lang="ru-RU" b="1" dirty="0" smtClean="0">
                <a:latin typeface="Constantia" panose="02030602050306030303" pitchFamily="18" charset="0"/>
              </a:rPr>
              <a:t>в Москве</a:t>
            </a:r>
            <a:endParaRPr lang="ru-RU" b="1" dirty="0">
              <a:latin typeface="Constantia" panose="02030602050306030303" pitchFamily="18" charset="0"/>
            </a:endParaRPr>
          </a:p>
        </p:txBody>
      </p:sp>
      <p:pic>
        <p:nvPicPr>
          <p:cNvPr id="3" name="Рисунок 2" descr="https://upload.wikimedia.org/wikipedia/ru/thumb/9/99/Davidov-mogila.jpg/230px-Davidov-mogila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632" y="2492896"/>
            <a:ext cx="6408711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412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Марка  почты  СССР.</a:t>
            </a:r>
            <a:br>
              <a:rPr lang="ru-RU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Constantia" panose="02030602050306030303" pitchFamily="18" charset="0"/>
              </a:rPr>
              <a:t>150 лет Отечественной войны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Constantia" panose="02030602050306030303" pitchFamily="18" charset="0"/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Constantia" panose="02030602050306030303" pitchFamily="18" charset="0"/>
              </a:rPr>
              <a:t>1812 года</a:t>
            </a:r>
            <a:endParaRPr lang="ru-RU" b="1" i="1" dirty="0">
              <a:solidFill>
                <a:schemeClr val="accent4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pic>
        <p:nvPicPr>
          <p:cNvPr id="3" name="Рисунок 2" descr="https://upload.wikimedia.org/wikipedia/commons/thumb/2/22/Rus_Stamp-150_let_1812_goda-4kop.jpg/273px-Rus_Stamp-150_let_1812_goda-4kop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08919"/>
            <a:ext cx="5400600" cy="3744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43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nstantia" panose="02030602050306030303" pitchFamily="18" charset="0"/>
              </a:rPr>
              <a:t>К 200-летию со дня рождения </a:t>
            </a:r>
            <a:br>
              <a:rPr lang="ru-RU" dirty="0" smtClean="0">
                <a:latin typeface="Constantia" panose="02030602050306030303" pitchFamily="18" charset="0"/>
              </a:rPr>
            </a:br>
            <a:r>
              <a:rPr lang="ru-RU" dirty="0" smtClean="0">
                <a:latin typeface="Constantia" panose="02030602050306030303" pitchFamily="18" charset="0"/>
              </a:rPr>
              <a:t>( 19.05.1984 год)-</a:t>
            </a:r>
            <a:br>
              <a:rPr lang="ru-RU" dirty="0" smtClean="0">
                <a:latin typeface="Constantia" panose="02030602050306030303" pitchFamily="18" charset="0"/>
              </a:rPr>
            </a:br>
            <a:r>
              <a:rPr lang="ru-RU" dirty="0" smtClean="0">
                <a:latin typeface="Constantia" panose="02030602050306030303" pitchFamily="18" charset="0"/>
              </a:rPr>
              <a:t>памятник Д.В. Давыдову в Пензе</a:t>
            </a:r>
            <a:endParaRPr lang="ru-RU" dirty="0">
              <a:latin typeface="Constantia" panose="02030602050306030303" pitchFamily="18" charset="0"/>
            </a:endParaRPr>
          </a:p>
        </p:txBody>
      </p:sp>
      <p:pic>
        <p:nvPicPr>
          <p:cNvPr id="7170" name="Picture 2" descr="C:\Users\adm\Desktop\420px-Davudov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747" y="2204864"/>
            <a:ext cx="3963144" cy="441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89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Начало военной карьеры:</a:t>
            </a:r>
            <a:br>
              <a:rPr lang="ru-RU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1. </a:t>
            </a:r>
            <a:r>
              <a:rPr lang="ru-RU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1801 год: </a:t>
            </a:r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Кавалергардский полк, С.-Петербург</a:t>
            </a:r>
            <a:b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2.Начало </a:t>
            </a:r>
            <a:r>
              <a:rPr lang="ru-RU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1807 года </a:t>
            </a:r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: </a:t>
            </a:r>
            <a:b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поступил на службу к генералу П.И. Багратиону</a:t>
            </a:r>
            <a:b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( в качестве адъютанта)</a:t>
            </a:r>
            <a:b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</a:br>
            <a:endParaRPr lang="ru-RU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67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Фильм</a:t>
            </a:r>
            <a:br>
              <a:rPr lang="ru-RU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«Эскадрон гусар летучих»</a:t>
            </a:r>
            <a:br>
              <a:rPr lang="ru-RU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(1981 год)</a:t>
            </a:r>
            <a:br>
              <a:rPr lang="ru-RU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</a:br>
            <a:endParaRPr lang="ru-RU" b="1" i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4098" name="Picture 2" descr="C:\Users\adm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565" y="2420888"/>
            <a:ext cx="2529403" cy="3573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12976"/>
            <a:ext cx="4347824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85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Constantia" panose="02030602050306030303" pitchFamily="18" charset="0"/>
              </a:rPr>
              <a:t>Ради Бога, трубку дай!</a:t>
            </a:r>
            <a:br>
              <a:rPr lang="ru-RU" sz="3200" dirty="0">
                <a:solidFill>
                  <a:srgbClr val="C00000"/>
                </a:solidFill>
                <a:latin typeface="Constantia" panose="02030602050306030303" pitchFamily="18" charset="0"/>
              </a:rPr>
            </a:br>
            <a:r>
              <a:rPr lang="ru-RU" sz="3200" dirty="0">
                <a:latin typeface="Constantia" panose="02030602050306030303" pitchFamily="18" charset="0"/>
              </a:rPr>
              <a:t>Ставь бутылки перед нами,</a:t>
            </a:r>
            <a:br>
              <a:rPr lang="ru-RU" sz="3200" dirty="0">
                <a:latin typeface="Constantia" panose="02030602050306030303" pitchFamily="18" charset="0"/>
              </a:rPr>
            </a:br>
            <a:r>
              <a:rPr lang="ru-RU" sz="3200" dirty="0">
                <a:latin typeface="Constantia" panose="02030602050306030303" pitchFamily="18" charset="0"/>
              </a:rPr>
              <a:t>Всех наездников сзывай</a:t>
            </a:r>
            <a:br>
              <a:rPr lang="ru-RU" sz="3200" dirty="0">
                <a:latin typeface="Constantia" panose="02030602050306030303" pitchFamily="18" charset="0"/>
              </a:rPr>
            </a:br>
            <a:r>
              <a:rPr lang="ru-RU" sz="3200" dirty="0">
                <a:latin typeface="Constantia" panose="02030602050306030303" pitchFamily="18" charset="0"/>
              </a:rPr>
              <a:t>С закрученными усами!</a:t>
            </a:r>
            <a:br>
              <a:rPr lang="ru-RU" sz="3200" dirty="0">
                <a:latin typeface="Constantia" panose="02030602050306030303" pitchFamily="18" charset="0"/>
              </a:rPr>
            </a:br>
            <a:r>
              <a:rPr lang="ru-RU" sz="3200" dirty="0">
                <a:latin typeface="Constantia" panose="02030602050306030303" pitchFamily="18" charset="0"/>
              </a:rPr>
              <a:t>Чтобы хором здесь гремел</a:t>
            </a:r>
            <a:br>
              <a:rPr lang="ru-RU" sz="3200" dirty="0">
                <a:latin typeface="Constantia" panose="02030602050306030303" pitchFamily="18" charset="0"/>
              </a:rPr>
            </a:br>
            <a:r>
              <a:rPr lang="ru-RU" sz="3200" dirty="0">
                <a:latin typeface="Constantia" panose="02030602050306030303" pitchFamily="18" charset="0"/>
              </a:rPr>
              <a:t>Эскадрон гусар летучих,</a:t>
            </a:r>
            <a:br>
              <a:rPr lang="ru-RU" sz="3200" dirty="0">
                <a:latin typeface="Constantia" panose="02030602050306030303" pitchFamily="18" charset="0"/>
              </a:rPr>
            </a:br>
            <a:r>
              <a:rPr lang="ru-RU" sz="3200" dirty="0">
                <a:latin typeface="Constantia" panose="02030602050306030303" pitchFamily="18" charset="0"/>
              </a:rPr>
              <a:t>Чтоб до неба </a:t>
            </a:r>
            <a:r>
              <a:rPr lang="ru-RU" sz="3200" dirty="0" err="1">
                <a:latin typeface="Constantia" panose="02030602050306030303" pitchFamily="18" charset="0"/>
              </a:rPr>
              <a:t>возлетел</a:t>
            </a:r>
            <a:r>
              <a:rPr lang="ru-RU" sz="3200" dirty="0">
                <a:latin typeface="Constantia" panose="02030602050306030303" pitchFamily="18" charset="0"/>
              </a:rPr>
              <a:t>…</a:t>
            </a:r>
            <a:br>
              <a:rPr lang="ru-RU" sz="3200" dirty="0">
                <a:latin typeface="Constantia" panose="02030602050306030303" pitchFamily="18" charset="0"/>
              </a:rPr>
            </a:br>
            <a:r>
              <a:rPr lang="ru-RU" sz="3200" dirty="0">
                <a:latin typeface="Constantia" panose="02030602050306030303" pitchFamily="18" charset="0"/>
              </a:rPr>
              <a:t>Жизнь летит: не </a:t>
            </a:r>
            <a:r>
              <a:rPr lang="ru-RU" sz="3200" dirty="0" err="1">
                <a:latin typeface="Constantia" panose="02030602050306030303" pitchFamily="18" charset="0"/>
              </a:rPr>
              <a:t>осрамися</a:t>
            </a:r>
            <a:r>
              <a:rPr lang="ru-RU" sz="3200" dirty="0">
                <a:latin typeface="Constantia" panose="02030602050306030303" pitchFamily="18" charset="0"/>
              </a:rPr>
              <a:t>,</a:t>
            </a:r>
            <a:br>
              <a:rPr lang="ru-RU" sz="3200" dirty="0">
                <a:latin typeface="Constantia" panose="02030602050306030303" pitchFamily="18" charset="0"/>
              </a:rPr>
            </a:br>
            <a:r>
              <a:rPr lang="ru-RU" sz="3200" dirty="0">
                <a:latin typeface="Constantia" panose="02030602050306030303" pitchFamily="18" charset="0"/>
              </a:rPr>
              <a:t>Не проспи ее полет,</a:t>
            </a:r>
            <a:br>
              <a:rPr lang="ru-RU" sz="3200" dirty="0">
                <a:latin typeface="Constantia" panose="02030602050306030303" pitchFamily="18" charset="0"/>
              </a:rPr>
            </a:br>
            <a:r>
              <a:rPr lang="ru-RU" sz="3200" dirty="0">
                <a:latin typeface="Constantia" panose="02030602050306030303" pitchFamily="18" charset="0"/>
              </a:rPr>
              <a:t>Пей, люби да </a:t>
            </a:r>
            <a:r>
              <a:rPr lang="ru-RU" sz="3200" dirty="0" err="1">
                <a:latin typeface="Constantia" panose="02030602050306030303" pitchFamily="18" charset="0"/>
              </a:rPr>
              <a:t>веселися</a:t>
            </a:r>
            <a:r>
              <a:rPr lang="ru-RU" sz="3200" dirty="0">
                <a:latin typeface="Constantia" panose="02030602050306030303" pitchFamily="18" charset="0"/>
              </a:rPr>
              <a:t>! –</a:t>
            </a:r>
            <a:br>
              <a:rPr lang="ru-RU" sz="3200" dirty="0">
                <a:latin typeface="Constantia" panose="02030602050306030303" pitchFamily="18" charset="0"/>
              </a:rPr>
            </a:br>
            <a:r>
              <a:rPr lang="ru-RU" sz="3200" dirty="0">
                <a:latin typeface="Constantia" panose="02030602050306030303" pitchFamily="18" charset="0"/>
              </a:rPr>
              <a:t>Вот мой дружеский совет.</a:t>
            </a:r>
            <a:br>
              <a:rPr lang="ru-RU" sz="3200" dirty="0">
                <a:latin typeface="Constantia" panose="02030602050306030303" pitchFamily="18" charset="0"/>
              </a:rPr>
            </a:br>
            <a:r>
              <a:rPr lang="ru-RU" sz="3200" b="1" i="1" dirty="0">
                <a:solidFill>
                  <a:srgbClr val="C00000"/>
                </a:solidFill>
                <a:latin typeface="Constantia" panose="02030602050306030303" pitchFamily="18" charset="0"/>
              </a:rPr>
              <a:t>Д.В. Давыдов «Гусарский пир»</a:t>
            </a:r>
            <a:endParaRPr lang="ru-RU" sz="3200" b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1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51216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Д.В. Давыдов и П.И. Багратион</a:t>
            </a:r>
            <a:endParaRPr lang="ru-RU" b="1" i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2050" name="Picture 2" descr="C:\Users\adm\Desktop\inde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3" r="4760"/>
          <a:stretch/>
        </p:blipFill>
        <p:spPr bwMode="auto">
          <a:xfrm>
            <a:off x="1763688" y="2204864"/>
            <a:ext cx="5674660" cy="3567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33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29600" cy="5391472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Участник наполеоновских войн:</a:t>
            </a:r>
            <a:br>
              <a:rPr lang="ru-RU" sz="4800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</a:br>
            <a:r>
              <a:rPr lang="ru-RU" sz="48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1. Аустерлиц (1805)</a:t>
            </a:r>
            <a:br>
              <a:rPr lang="ru-RU" sz="48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</a:br>
            <a:r>
              <a:rPr lang="ru-RU" sz="48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2. </a:t>
            </a:r>
            <a:r>
              <a:rPr lang="ru-RU" sz="4800" b="1" i="1" dirty="0" err="1" smtClean="0">
                <a:solidFill>
                  <a:srgbClr val="002060"/>
                </a:solidFill>
                <a:latin typeface="Constantia" panose="02030602050306030303" pitchFamily="18" charset="0"/>
              </a:rPr>
              <a:t>Прейсиш-Эйлау</a:t>
            </a:r>
            <a:r>
              <a:rPr lang="ru-RU" sz="48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(1807)</a:t>
            </a:r>
            <a:br>
              <a:rPr lang="ru-RU" sz="48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</a:br>
            <a:r>
              <a:rPr lang="ru-RU" sz="48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3.Тильзит ( 1807)</a:t>
            </a:r>
            <a:endParaRPr lang="ru-RU" sz="4800" b="1" i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95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Сочинения Давыдова Д. В. : </a:t>
            </a:r>
            <a:br>
              <a:rPr lang="ru-RU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1.</a:t>
            </a:r>
            <a:r>
              <a:rPr lang="ru-RU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«Воспоминание о сражении при </a:t>
            </a:r>
            <a:br>
              <a:rPr lang="ru-RU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</a:br>
            <a:r>
              <a:rPr lang="ru-RU" b="1" i="1" dirty="0" err="1" smtClean="0">
                <a:solidFill>
                  <a:srgbClr val="C00000"/>
                </a:solidFill>
                <a:latin typeface="Constantia" panose="02030602050306030303" pitchFamily="18" charset="0"/>
              </a:rPr>
              <a:t>Прейсиш-Эйлау</a:t>
            </a:r>
            <a:r>
              <a:rPr lang="ru-RU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 </a:t>
            </a:r>
            <a:br>
              <a:rPr lang="ru-RU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1807 года </a:t>
            </a:r>
            <a:br>
              <a:rPr lang="ru-RU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января 26-го и 27-го »</a:t>
            </a:r>
            <a:endParaRPr lang="ru-RU" b="1" i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52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Д.В. Давыдов </a:t>
            </a:r>
            <a:br>
              <a:rPr lang="ru-RU" dirty="0" smtClean="0">
                <a:solidFill>
                  <a:srgbClr val="C00000"/>
                </a:solidFill>
                <a:latin typeface="Constantia" panose="02030602050306030303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2. </a:t>
            </a:r>
            <a:r>
              <a:rPr lang="ru-RU" sz="4800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«Тильзит 1807 года»</a:t>
            </a:r>
            <a:endParaRPr lang="ru-RU" sz="4800" b="1" i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pic>
        <p:nvPicPr>
          <p:cNvPr id="4098" name="Picture 2" descr="C:\Users\adm\Desktop\tilzit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36912"/>
            <a:ext cx="5080000" cy="391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5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Денис Давыдов  был</a:t>
            </a:r>
            <a:br>
              <a:rPr lang="ru-RU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личным врагом Наполеона</a:t>
            </a:r>
            <a:endParaRPr lang="ru-RU" b="1" i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3074" name="Picture 2" descr="Портрет Дениса Давыдова (мастерская Джорджа Доу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4284476" cy="2856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\Desktop\282px-Napoleon_Paul_Delaroch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53461"/>
            <a:ext cx="2686050" cy="354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49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Кавалерист-Девица</a:t>
            </a:r>
            <a:r>
              <a:rPr lang="ru-RU" b="1" i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Constantia" panose="02030602050306030303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Надежда Андреевна Дурова</a:t>
            </a:r>
            <a:br>
              <a:rPr lang="ru-RU" b="1" i="1" dirty="0" smtClean="0">
                <a:solidFill>
                  <a:srgbClr val="FF0000"/>
                </a:solidFill>
                <a:latin typeface="Constantia" panose="02030602050306030303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(1783-1866)</a:t>
            </a:r>
            <a:endParaRPr lang="ru-RU" b="1" i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52059"/>
            <a:ext cx="3916313" cy="3052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68960"/>
            <a:ext cx="4716016" cy="3171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98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90</Words>
  <Application>Microsoft Office PowerPoint</Application>
  <PresentationFormat>Экран (4:3)</PresentationFormat>
  <Paragraphs>33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«О храбром  гусаре замолвите  слово…» Денис Васильевич Давыдов</vt:lpstr>
      <vt:lpstr>Д. В. Давыдов: 16 (27) июля 1784, Москва — 22 апреля (4 мая) 1839,  село Верхняя Маза,  Сызранский уезд,  Симбирская губерния) —  русский поэт, наиболее яркий представитель «гусарской поэзии», мемуарист, генерал-лейтенант.  Один из командиров партизанского движения во время Отечественной войны 1812 года. </vt:lpstr>
      <vt:lpstr>Начало военной карьеры:  1. 1801 год: Кавалергардский полк, С.-Петербург 2.Начало 1807 года :  поступил на службу к генералу П.И. Багратиону ( в качестве адъютанта) </vt:lpstr>
      <vt:lpstr>Д.В. Давыдов и П.И. Багратион</vt:lpstr>
      <vt:lpstr>Участник наполеоновских войн: 1. Аустерлиц (1805) 2. Прейсиш-Эйлау (1807) 3.Тильзит ( 1807)</vt:lpstr>
      <vt:lpstr>Сочинения Давыдова Д. В. :  1. «Воспоминание о сражении при  Прейсиш-Эйлау  1807 года  января 26-го и 27-го »</vt:lpstr>
      <vt:lpstr>Д.В. Давыдов  2. «Тильзит 1807 года»</vt:lpstr>
      <vt:lpstr>Денис Давыдов  был личным врагом Наполеона</vt:lpstr>
      <vt:lpstr>Кавалерист-Девица Надежда Андреевна Дурова (1783-1866)</vt:lpstr>
      <vt:lpstr> «Недаром помнит вся Россия…» Денис Васильевич Давыдов - герой Отечественной войны  1812 года</vt:lpstr>
      <vt:lpstr>  Д.В. Давыдов - партизан: «Не шутя, хоть и непристойно говорить о себе, я принадлежу к самым поэтическим лицам Русской армии, но не как поэт, а как воин; обстоятельства жизни моей дают на это мне полное право…»                                               Д.В. Давыдов </vt:lpstr>
      <vt:lpstr>Партизаны ведут  пленных французов</vt:lpstr>
      <vt:lpstr>Бородинское сражение, сентябрь 1812 года</vt:lpstr>
      <vt:lpstr>                 ?</vt:lpstr>
      <vt:lpstr>? Кодекс чести  русского купечества</vt:lpstr>
      <vt:lpstr>    Поэт и военный писатель</vt:lpstr>
      <vt:lpstr> ТОВАРИЩУ 1812 ГОДА, НА ПУТИ В АРМИЮ.   Мы оба в дальний путь летим, товарищ мой,  Туда, где бой кипит, где русский штык бушует, Но о тебе любовь горюет...  Счастливец! о тебе - я видел сам - тоской  Заныли... влажный взор стремился за тобой;  А обо мне хотя б вздохнули,  Хотя б в окошечко взглянули,  Как я на тройке проскакал  И, позабыв покой и негу,  В курьерску завалясь телегу,  Гусарские усы слезами обливал.  1826 </vt:lpstr>
      <vt:lpstr>  ВЕЧЕР В ИЮНЕ  Томительный, палящий день  Сгорел; полупрозрачна тень  Немого сумрака приосеняла дали.  Зарницы бегали за синею горой  И, окропленные росой,  Луга и лес благоухали.  Луна во всей красе плыла на высоту,  Таинственным лучом мечтания питая,  И, преклонясь к лавровому кусту, Дышала роза молодая.  1826 </vt:lpstr>
      <vt:lpstr>ОТВЕТ  Я не поэт, я - партизан, казак.  Я иногда бывал на Пинде, но наскоком, И беззаботно, кое-как,  Раскидывал перед Кастальским током  Мой независимый бивак.  Нет, не наезднику пристало Петь, в креслах развалясь, лень, негу и покой..  Пусть грянет Русь военною грозой -  Я в этой песни запевало! </vt:lpstr>
      <vt:lpstr>  БОРОДИНСКОЕ ПОЛЕ  Элегия  Умолкшие холмы, дол некогда кровавый,  Отдайте мне ваш день, день вековечной славы,  И шум оружия, и сечи, и борьбу!  Мой меч из рук моих упал. Мою судьбу  Попрали сильные. Счастливцы горделивы  Невольным пахарем влекут меня на нивы...  О, ринь меня на бой, ты, опытный в боях,  Ты, голосом своим рождающий в полках  Погибели врагов предчувственные клики,  Вождь Гомерический, Багратион великий?  Простри мне длань свою, Раевский, мой герой?  Ермолов! я лечу - веди меня, я твой:  О, обреченный быть побед любимым сыном,  Покрой меня, покрой твоих перунов дымом! Но где вы?.. Слушаю... Нет отзыва! С полей  Умчался брани дым, не слышен стук мечей,  И я, питомец ваш, склонясь главой у плуга,  Завидую костям соратника иль друга.  1829 </vt:lpstr>
      <vt:lpstr>Создатель жанра  гусарской лирики</vt:lpstr>
      <vt:lpstr>Напрасно думаете вы,  Чтобы гусар, питомец славы, Любил лишь только бой кровавый И был отступником любви. Амур не вечно пастушком В свирель без умолка играет: Он часто, скучив посошком, С гусарской саблею гуляет; Он часто храбрости огонь Любовным пламенем питает - И тем милей бывает он! Он часто с грозным барабаном Мешает звук любовных слов; Он так и нам под доломаном Вселяет зверство и любовь. В нас сердце не всегда желает Услышать стон, увидеть бой... Ах, часто и гусар вздыхает, И в кивере его весной Голубка гнездышко свивает...       (1822)</vt:lpstr>
      <vt:lpstr>   Д. В. Давыдов и А. С. Пушкин      </vt:lpstr>
      <vt:lpstr>   Служба после Отечественной войны  1812 года</vt:lpstr>
      <vt:lpstr>Личная жизнь Д.В. Давыдова</vt:lpstr>
      <vt:lpstr>Память о  Д.В. Давыдове «…И боец — сын Аполлона, Мнил он гроб Багратиона Проводить в Бородино, — Той награды не дано: Вмиг Давыдова не стало! Сколько славных с ним пропало Боевых преданий нам! Как в нём друга жаль друзьям!...»                              ( В.А. Жуковский)</vt:lpstr>
      <vt:lpstr>Могила  на Новодевичьем кладбище в Москве</vt:lpstr>
      <vt:lpstr>Марка  почты  СССР. 150 лет Отечественной войны 1812 года</vt:lpstr>
      <vt:lpstr>К 200-летию со дня рождения  ( 19.05.1984 год)- памятник Д.В. Давыдову в Пензе</vt:lpstr>
      <vt:lpstr>Фильм «Эскадрон гусар летучих» (1981 год) </vt:lpstr>
      <vt:lpstr>Ради Бога, трубку дай! Ставь бутылки перед нами, Всех наездников сзывай С закрученными усами! Чтобы хором здесь гремел Эскадрон гусар летучих, Чтоб до неба возлетел… Жизнь летит: не осрамися, Не проспи ее полет, Пей, люби да веселися! – Вот мой дружеский совет. Д.В. Давыдов «Гусарский пир»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«Недаром помнит вся Россия…» Денис Васильевич Давыдов</dc:title>
  <dc:creator>adm</dc:creator>
  <cp:lastModifiedBy>adm</cp:lastModifiedBy>
  <cp:revision>23</cp:revision>
  <dcterms:created xsi:type="dcterms:W3CDTF">2019-07-05T10:30:23Z</dcterms:created>
  <dcterms:modified xsi:type="dcterms:W3CDTF">2019-07-23T06:13:33Z</dcterms:modified>
</cp:coreProperties>
</file>